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Barlow Condensed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BarlowCondensed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BarlowCondensed-italic.fntdata"/><Relationship Id="rId14" Type="http://schemas.openxmlformats.org/officeDocument/2006/relationships/font" Target="fonts/BarlowCondensed-bold.fntdata"/><Relationship Id="rId16" Type="http://schemas.openxmlformats.org/officeDocument/2006/relationships/font" Target="fonts/BarlowCondensed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24172" l="0" r="0" t="24177"/>
          <a:stretch/>
        </p:blipFill>
        <p:spPr>
          <a:xfrm>
            <a:off x="0" y="0"/>
            <a:ext cx="12192000" cy="336071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792325" y="4017525"/>
            <a:ext cx="950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Participant/Team</a:t>
            </a:r>
            <a:endParaRPr b="1" i="0" sz="1400" u="none" cap="none" strike="noStrike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792324" y="4638250"/>
            <a:ext cx="5579676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Project Title / Company Name</a:t>
            </a:r>
            <a:endParaRPr b="1" i="0" sz="2800" u="none" cap="none" strike="noStrike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0" y="3366760"/>
            <a:ext cx="12191999" cy="62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0" y="4045253"/>
            <a:ext cx="733500" cy="353400"/>
          </a:xfrm>
          <a:prstGeom prst="rect">
            <a:avLst/>
          </a:prstGeom>
          <a:solidFill>
            <a:srgbClr val="0084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0" y="4672599"/>
            <a:ext cx="733500" cy="353400"/>
          </a:xfrm>
          <a:prstGeom prst="rect">
            <a:avLst/>
          </a:prstGeom>
          <a:solidFill>
            <a:srgbClr val="0084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-1" y="6823301"/>
            <a:ext cx="12191999" cy="62240"/>
          </a:xfrm>
          <a:prstGeom prst="rect">
            <a:avLst/>
          </a:prstGeom>
          <a:solidFill>
            <a:srgbClr val="0084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0" y="5317399"/>
            <a:ext cx="733500" cy="353400"/>
          </a:xfrm>
          <a:prstGeom prst="rect">
            <a:avLst/>
          </a:prstGeom>
          <a:solidFill>
            <a:srgbClr val="0084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792325" y="5273725"/>
            <a:ext cx="299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Focus Area</a:t>
            </a:r>
            <a:endParaRPr b="1" i="0" sz="2800" u="none" cap="none" strike="noStrike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0" y="5982000"/>
            <a:ext cx="733500" cy="353400"/>
          </a:xfrm>
          <a:prstGeom prst="rect">
            <a:avLst/>
          </a:prstGeom>
          <a:solidFill>
            <a:srgbClr val="0084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792325" y="5909200"/>
            <a:ext cx="701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Category: Stage of Idea vs. Startup Size</a:t>
            </a:r>
            <a:endParaRPr b="1" i="0" sz="2800" u="none" cap="none" strike="noStrike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99" name="Google Shape;9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10750" y="5982002"/>
            <a:ext cx="2990100" cy="65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425" y="326150"/>
            <a:ext cx="6204199" cy="28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4"/>
          <p:cNvPicPr preferRelativeResize="0"/>
          <p:nvPr/>
        </p:nvPicPr>
        <p:blipFill rotWithShape="1">
          <a:blip r:embed="rId4">
            <a:alphaModFix/>
          </a:blip>
          <a:srcRect b="0" l="0" r="50617" t="0"/>
          <a:stretch/>
        </p:blipFill>
        <p:spPr>
          <a:xfrm>
            <a:off x="10168875" y="1474837"/>
            <a:ext cx="2022850" cy="418032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/>
          <p:nvPr/>
        </p:nvSpPr>
        <p:spPr>
          <a:xfrm>
            <a:off x="652500" y="333675"/>
            <a:ext cx="4528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4500" u="none" cap="none" strike="noStrike">
                <a:solidFill>
                  <a:srgbClr val="0021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The Ch</a:t>
            </a:r>
            <a:r>
              <a:rPr b="1" i="0" lang="en-US" sz="4500" u="none" cap="none" strike="noStrike">
                <a:solidFill>
                  <a:srgbClr val="0021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</a:t>
            </a:r>
            <a:r>
              <a:rPr b="1" i="0" lang="en-US" sz="4500" u="none" cap="none" strike="noStrike">
                <a:solidFill>
                  <a:srgbClr val="0021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llenge</a:t>
            </a:r>
            <a:endParaRPr b="1" i="0" sz="4500" u="none" cap="none" strike="noStrik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652500" y="1316975"/>
            <a:ext cx="9078000" cy="46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Introduce the problem or unmet needs you are </a:t>
            </a:r>
            <a:r>
              <a:rPr lang="en-US" sz="2400">
                <a:solidFill>
                  <a:schemeClr val="dk2"/>
                </a:solidFill>
              </a:rPr>
              <a:t>solving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for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lang="en-US" sz="2400">
                <a:solidFill>
                  <a:schemeClr val="dk2"/>
                </a:solidFill>
              </a:rPr>
              <a:t>“</a:t>
            </a: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job to be done</a:t>
            </a:r>
            <a:r>
              <a:rPr b="1" lang="en-US" sz="2400">
                <a:solidFill>
                  <a:schemeClr val="dk2"/>
                </a:solidFill>
              </a:rPr>
              <a:t>” </a:t>
            </a: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by your product or service</a:t>
            </a:r>
            <a:endParaRPr b="1" sz="24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 </a:t>
            </a:r>
            <a:r>
              <a:rPr b="0" i="0" lang="en-US" sz="2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exact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 job or process are you seeking to replace with a better solution? 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 is it important to solve this particular problem? 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2"/>
                </a:solidFill>
              </a:rPr>
              <a:t>Tip: M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ost of the judges are Pain Medicine experts 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300" y="5722800"/>
            <a:ext cx="1657926" cy="94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/>
        </p:nvSpPr>
        <p:spPr>
          <a:xfrm>
            <a:off x="652500" y="333675"/>
            <a:ext cx="4391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4500" u="none" cap="none" strike="noStrike">
                <a:solidFill>
                  <a:srgbClr val="0021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The Solution</a:t>
            </a:r>
            <a:endParaRPr b="1" i="0" sz="4500" u="none" cap="none" strike="noStrik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15" name="Google Shape;115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652500" y="1625900"/>
            <a:ext cx="9096000" cy="44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Your solution – your new product, service, or new way of working.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does it work, how is it 10</a:t>
            </a:r>
            <a:r>
              <a:rPr lang="en-US" sz="2400">
                <a:solidFill>
                  <a:schemeClr val="dk2"/>
                </a:solidFill>
              </a:rPr>
              <a:t>x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better tha</a:t>
            </a:r>
            <a:r>
              <a:rPr lang="en-US" sz="2400">
                <a:solidFill>
                  <a:schemeClr val="dk2"/>
                </a:solidFill>
              </a:rPr>
              <a:t>n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what we have now? 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Does your solution require a unique new work process or is </a:t>
            </a:r>
            <a:r>
              <a:rPr lang="en-US" sz="2400">
                <a:solidFill>
                  <a:schemeClr val="dk2"/>
                </a:solidFill>
              </a:rPr>
              <a:t>one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already in place?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2"/>
                </a:solidFill>
              </a:rPr>
              <a:t>Tip: Keep it brief and to the point. We will ask for questions later.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5"/>
          <p:cNvPicPr preferRelativeResize="0"/>
          <p:nvPr/>
        </p:nvPicPr>
        <p:blipFill rotWithShape="1">
          <a:blip r:embed="rId4">
            <a:alphaModFix/>
          </a:blip>
          <a:srcRect b="0" l="0" r="50617" t="49637"/>
          <a:stretch/>
        </p:blipFill>
        <p:spPr>
          <a:xfrm>
            <a:off x="10169150" y="0"/>
            <a:ext cx="2022850" cy="21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300" y="5722800"/>
            <a:ext cx="1657926" cy="94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652500" y="333675"/>
            <a:ext cx="6315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4500" u="none" cap="none" strike="noStrike">
                <a:solidFill>
                  <a:srgbClr val="0021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Competitive Analysis </a:t>
            </a:r>
            <a:endParaRPr b="1" i="0" sz="4500" u="none" cap="none" strike="noStrik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4" name="Google Shape;124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652500" y="1388475"/>
            <a:ext cx="9185700" cy="46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</a:rPr>
              <a:t>What’s your secret sauce?</a:t>
            </a:r>
            <a:endParaRPr sz="24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Share information about other solutions that exist or are being developed today and a statement about why your solution is better. </a:t>
            </a:r>
            <a:endParaRPr sz="24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Describe the main competition briefly but with realism – perhaps add the strengths/weaknesses of the most proximal. 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</a:rPr>
              <a:t>Tip: Don’t say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“no significant competition” (</a:t>
            </a:r>
            <a:r>
              <a:rPr lang="en-US" sz="2400">
                <a:solidFill>
                  <a:schemeClr val="dk2"/>
                </a:solidFill>
              </a:rPr>
              <a:t>its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rarely the case). 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4">
            <a:alphaModFix/>
          </a:blip>
          <a:srcRect b="0" l="0" r="50617" t="0"/>
          <a:stretch/>
        </p:blipFill>
        <p:spPr>
          <a:xfrm>
            <a:off x="10168875" y="1474837"/>
            <a:ext cx="2022850" cy="418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300" y="5722800"/>
            <a:ext cx="1657926" cy="94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/>
        </p:nvSpPr>
        <p:spPr>
          <a:xfrm>
            <a:off x="769750" y="378150"/>
            <a:ext cx="4411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4500" u="none" cap="none" strike="noStrike">
                <a:solidFill>
                  <a:srgbClr val="0021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The Market</a:t>
            </a:r>
            <a:endParaRPr b="1" i="0" sz="4500" u="none" cap="none" strike="noStrik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33" name="Google Shape;133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500475" y="1669400"/>
            <a:ext cx="9984000" cy="4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Your market.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 Who will buy it? Who are the customers? </a:t>
            </a:r>
            <a:endParaRPr sz="24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the total addressable market</a:t>
            </a:r>
            <a:r>
              <a:rPr lang="en-US" sz="2400">
                <a:solidFill>
                  <a:schemeClr val="dk2"/>
                </a:solidFill>
              </a:rPr>
              <a:t>?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CAGR? </a:t>
            </a:r>
            <a:r>
              <a:rPr lang="en-US" sz="2400">
                <a:solidFill>
                  <a:schemeClr val="dk2"/>
                </a:solidFill>
              </a:rPr>
              <a:t>W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hat segment do you plan to </a:t>
            </a:r>
            <a:r>
              <a:rPr lang="en-US" sz="2400">
                <a:solidFill>
                  <a:schemeClr val="dk2"/>
                </a:solidFill>
              </a:rPr>
              <a:t>launch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in? How much of that segment will you likely get. 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2"/>
                </a:solidFill>
              </a:rPr>
              <a:t>Tip: Show us you did your market research.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135" name="Google Shape;135;p17"/>
          <p:cNvPicPr preferRelativeResize="0"/>
          <p:nvPr/>
        </p:nvPicPr>
        <p:blipFill rotWithShape="1">
          <a:blip r:embed="rId4">
            <a:alphaModFix/>
          </a:blip>
          <a:srcRect b="0" l="0" r="50617" t="49637"/>
          <a:stretch/>
        </p:blipFill>
        <p:spPr>
          <a:xfrm>
            <a:off x="10169150" y="106250"/>
            <a:ext cx="2022850" cy="21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300" y="5722800"/>
            <a:ext cx="1657926" cy="94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679975" y="1945025"/>
            <a:ext cx="8690700" cy="23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Provide details o</a:t>
            </a:r>
            <a:r>
              <a:rPr lang="en-US" sz="2400">
                <a:solidFill>
                  <a:schemeClr val="dk2"/>
                </a:solidFill>
              </a:rPr>
              <a:t>n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how your product </a:t>
            </a:r>
            <a:r>
              <a:rPr lang="en-US" sz="2400">
                <a:solidFill>
                  <a:schemeClr val="dk2"/>
                </a:solidFill>
              </a:rPr>
              <a:t>will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benefit from </a:t>
            </a:r>
            <a:r>
              <a:rPr lang="en-US" sz="2400">
                <a:solidFill>
                  <a:schemeClr val="dk2"/>
                </a:solidFill>
              </a:rPr>
              <a:t>partnering with</a:t>
            </a: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pain clinicians and their patients</a:t>
            </a:r>
            <a:r>
              <a:rPr lang="en-US" sz="2400">
                <a:solidFill>
                  <a:schemeClr val="dk2"/>
                </a:solidFill>
              </a:rPr>
              <a:t>. 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769750" y="378150"/>
            <a:ext cx="559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4500" u="none" cap="none" strike="noStrike">
                <a:solidFill>
                  <a:srgbClr val="0021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Leveraging Relationships</a:t>
            </a:r>
            <a:endParaRPr b="1" i="0" sz="4500" u="none" cap="none" strike="noStrik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44" name="Google Shape;144;p18"/>
          <p:cNvPicPr preferRelativeResize="0"/>
          <p:nvPr/>
        </p:nvPicPr>
        <p:blipFill rotWithShape="1">
          <a:blip r:embed="rId4">
            <a:alphaModFix/>
          </a:blip>
          <a:srcRect b="0" l="0" r="50617" t="0"/>
          <a:stretch/>
        </p:blipFill>
        <p:spPr>
          <a:xfrm>
            <a:off x="10168875" y="1474837"/>
            <a:ext cx="2022850" cy="418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300" y="5722800"/>
            <a:ext cx="1657926" cy="94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p19"/>
          <p:cNvSpPr txBox="1"/>
          <p:nvPr/>
        </p:nvSpPr>
        <p:spPr>
          <a:xfrm>
            <a:off x="400550" y="1406475"/>
            <a:ext cx="10065900" cy="39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Tell us about yourself - your background, company, experience and motivation to participate in this challenge.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2"/>
                </a:solidFill>
              </a:rPr>
              <a:t>Tip: Why are you the ones to do this job?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400550" y="345400"/>
            <a:ext cx="47805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4500" u="none" cap="none" strike="noStrike">
                <a:solidFill>
                  <a:srgbClr val="0021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About </a:t>
            </a:r>
            <a:r>
              <a:rPr b="1" lang="en-US" sz="4500">
                <a:solidFill>
                  <a:srgbClr val="0021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Y</a:t>
            </a:r>
            <a:r>
              <a:rPr b="1" i="0" lang="en-US" sz="4500" u="none" cap="none" strike="noStrike">
                <a:solidFill>
                  <a:srgbClr val="0021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ou/The Team</a:t>
            </a:r>
            <a:endParaRPr b="1" i="0" sz="4500" u="none" cap="none" strike="noStrik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4">
            <a:alphaModFix/>
          </a:blip>
          <a:srcRect b="0" l="0" r="50617" t="49637"/>
          <a:stretch/>
        </p:blipFill>
        <p:spPr>
          <a:xfrm>
            <a:off x="10169150" y="0"/>
            <a:ext cx="2022850" cy="21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300" y="5722800"/>
            <a:ext cx="1657926" cy="94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/>
        </p:nvSpPr>
        <p:spPr>
          <a:xfrm>
            <a:off x="3441150" y="1579875"/>
            <a:ext cx="53097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6700" u="none" cap="none" strike="noStrike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Thank you for participating!</a:t>
            </a:r>
            <a:endParaRPr b="1" i="0" sz="4100" u="none" cap="none" strike="noStrik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60" name="Google Shape;16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6400" y="4075125"/>
            <a:ext cx="2899224" cy="130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Yellow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